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4"/>
  </p:sldMasterIdLst>
  <p:notesMasterIdLst>
    <p:notesMasterId r:id="rId14"/>
  </p:notesMasterIdLst>
  <p:handoutMasterIdLst>
    <p:handoutMasterId r:id="rId15"/>
  </p:handoutMasterIdLst>
  <p:sldIdLst>
    <p:sldId id="339" r:id="rId5"/>
    <p:sldId id="341" r:id="rId6"/>
    <p:sldId id="340" r:id="rId7"/>
    <p:sldId id="342" r:id="rId8"/>
    <p:sldId id="347" r:id="rId9"/>
    <p:sldId id="345" r:id="rId10"/>
    <p:sldId id="346" r:id="rId11"/>
    <p:sldId id="348" r:id="rId12"/>
    <p:sldId id="34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68CE"/>
    <a:srgbClr val="7480D6"/>
    <a:srgbClr val="465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34" autoAdjust="0"/>
  </p:normalViewPr>
  <p:slideViewPr>
    <p:cSldViewPr snapToGrid="0">
      <p:cViewPr varScale="1">
        <p:scale>
          <a:sx n="48" d="100"/>
          <a:sy n="48" d="100"/>
        </p:scale>
        <p:origin x="67" y="7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46"/>
    </p:cViewPr>
  </p:sorterViewPr>
  <p:notesViewPr>
    <p:cSldViewPr snapToGrid="0">
      <p:cViewPr>
        <p:scale>
          <a:sx n="50" d="100"/>
          <a:sy n="50" d="100"/>
        </p:scale>
        <p:origin x="3403" y="28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6D37A0-F398-4276-AAF6-E62AA90BC9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96B402-FD6E-4995-8160-C6DD76DAAC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A37F7A-782D-430C-B7DE-046B665BEF14}" type="datetimeFigureOut">
              <a:rPr lang="en-US" smtClean="0"/>
              <a:t>10/26/2025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BA7967-B488-405D-84A2-64F6D9128F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5115A-3EB4-4B47-8F4B-4F42519BF9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0885D5-D443-4228-8B2C-B9DF9A30D5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91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CCEED-E5F4-4698-B012-83262916D7BD}" type="datetimeFigureOut">
              <a:rPr lang="en-US" noProof="0" smtClean="0"/>
              <a:t>10/26/2025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D2F9AB-3C90-481E-8C34-4F549BF455D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91717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9792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8849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14296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09691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4033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52555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9554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97575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36997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8">
            <a:extLst>
              <a:ext uri="{FF2B5EF4-FFF2-40B4-BE49-F238E27FC236}">
                <a16:creationId xmlns:a16="http://schemas.microsoft.com/office/drawing/2014/main" id="{EA812700-4F7B-0919-A294-CC362E4BD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450590889"/>
              </p:ext>
            </p:extLst>
          </p:nvPr>
        </p:nvGraphicFramePr>
        <p:xfrm>
          <a:off x="7462835" y="420624"/>
          <a:ext cx="4297680" cy="601675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29768">
                  <a:extLst>
                    <a:ext uri="{9D8B030D-6E8A-4147-A177-3AD203B41FA5}">
                      <a16:colId xmlns:a16="http://schemas.microsoft.com/office/drawing/2014/main" val="3227434602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2679191072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3275508775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4103063430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4218281584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503927227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342415256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2092302351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2258278874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539162799"/>
                    </a:ext>
                  </a:extLst>
                </a:gridCol>
              </a:tblGrid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664993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86137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12509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52121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400337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074713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772814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797838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604750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1027561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850680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5912702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67066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8701284"/>
                  </a:ext>
                </a:extLst>
              </a:tr>
            </a:tbl>
          </a:graphicData>
        </a:graphic>
      </p:graphicFrame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C4C118-FE51-F865-E568-064EE73546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85113" y="2576052"/>
            <a:ext cx="3451225" cy="2998633"/>
          </a:xfrm>
          <a:solidFill>
            <a:schemeClr val="accent2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128" y="589938"/>
            <a:ext cx="9802761" cy="3519949"/>
          </a:xfrm>
        </p:spPr>
        <p:txBody>
          <a:bodyPr/>
          <a:lstStyle>
            <a:lvl1pPr>
              <a:lnSpc>
                <a:spcPct val="90000"/>
              </a:lnSpc>
              <a:defRPr sz="8000"/>
            </a:lvl1pPr>
          </a:lstStyle>
          <a:p>
            <a:r>
              <a:rPr lang="en-US" dirty="0"/>
              <a:t>add title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1C507B-2DF1-964E-FD34-1B05D23954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5142271"/>
            <a:ext cx="3322638" cy="90482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Add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299720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24329E9-A968-FB95-104A-91844CBA17ED}"/>
              </a:ext>
            </a:extLst>
          </p:cNvPr>
          <p:cNvGrpSpPr/>
          <p:nvPr userDrawn="1"/>
        </p:nvGrpSpPr>
        <p:grpSpPr>
          <a:xfrm>
            <a:off x="481693" y="393648"/>
            <a:ext cx="11234963" cy="6070705"/>
            <a:chOff x="481693" y="393648"/>
            <a:chExt cx="11234963" cy="607070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5A6159-3269-247C-FFBE-0940C19C2B48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E1B1C58-815E-DA91-6DDD-C5DEEB6ADD88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81694" y="3916228"/>
              <a:ext cx="1122861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677EEC2-EC0E-1781-4321-659905F5D3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81693" y="5878287"/>
              <a:ext cx="1123496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EC12EB-D748-8042-FB32-180B15CF11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5878287"/>
              <a:ext cx="0" cy="5860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356" y="4060726"/>
            <a:ext cx="11192526" cy="835740"/>
          </a:xfrm>
        </p:spPr>
        <p:txBody>
          <a:bodyPr lIns="457200" tIns="0" bIns="0" anchor="ctr"/>
          <a:lstStyle>
            <a:lvl1pPr algn="l">
              <a:lnSpc>
                <a:spcPct val="100000"/>
              </a:lnSpc>
              <a:defRPr sz="4000" b="1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1356" y="5990069"/>
            <a:ext cx="5530650" cy="365125"/>
          </a:xfrm>
          <a:prstGeom prst="rect">
            <a:avLst/>
          </a:prstGeom>
        </p:spPr>
        <p:txBody>
          <a:bodyPr vert="horz" lIns="457200" tIns="45720" rIns="91440" bIns="45720" rtlCol="0" anchor="ctr"/>
          <a:lstStyle>
            <a:lvl1pPr algn="l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26865" y="5990069"/>
            <a:ext cx="7129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FE12DB-463B-5E38-0249-595352F6A5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356" y="4959086"/>
            <a:ext cx="11193462" cy="757553"/>
          </a:xfrm>
        </p:spPr>
        <p:txBody>
          <a:bodyPr lIns="457200" anchor="t"/>
          <a:lstStyle>
            <a:lvl1pPr marL="0" indent="0">
              <a:buNone/>
              <a:defRPr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22CBCEA-1B14-60E2-F8BE-92C510D427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1445" y="413364"/>
            <a:ext cx="11173539" cy="34893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878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BE0D1B6-1F1E-CCFB-6D36-DC3039C38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1693" y="393648"/>
            <a:ext cx="11235864" cy="6070705"/>
            <a:chOff x="481693" y="393648"/>
            <a:chExt cx="11235864" cy="607070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5A6159-3269-247C-FFBE-0940C19C2B48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F8BCC96-50C0-4DBF-F6DC-4BDFF75A232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68117" y="6035602"/>
              <a:ext cx="69494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70F1688-BA83-03DC-2B74-7A82D939F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68224463"/>
              </p:ext>
            </p:extLst>
          </p:nvPr>
        </p:nvGraphicFramePr>
        <p:xfrm>
          <a:off x="490524" y="399329"/>
          <a:ext cx="4297680" cy="607070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29768">
                  <a:extLst>
                    <a:ext uri="{9D8B030D-6E8A-4147-A177-3AD203B41FA5}">
                      <a16:colId xmlns:a16="http://schemas.microsoft.com/office/drawing/2014/main" val="3227434602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2679191072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3275508775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4103063430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4218281584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503927227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342415256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2092302351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2258278874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539162799"/>
                    </a:ext>
                  </a:extLst>
                </a:gridCol>
              </a:tblGrid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664993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86137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12509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521216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400337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0747136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772814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7978386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604750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1027561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850680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5912702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670666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8701284"/>
                  </a:ext>
                </a:extLst>
              </a:tr>
            </a:tbl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3781" y="658762"/>
            <a:ext cx="6351638" cy="5201247"/>
          </a:xfrm>
        </p:spPr>
        <p:txBody>
          <a:bodyPr lIns="457200" tIns="0" rIns="457200" bIns="0" anchor="ctr"/>
          <a:lstStyle>
            <a:lvl1pPr algn="ctr">
              <a:lnSpc>
                <a:spcPct val="100000"/>
              </a:lnSpc>
              <a:defRPr sz="8000" b="1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E4F8DC2-6173-797C-063C-ABCB068359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3928" y="838200"/>
            <a:ext cx="3429000" cy="3026664"/>
          </a:xfrm>
          <a:solidFill>
            <a:schemeClr val="accent2"/>
          </a:solidFill>
          <a:ln w="127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4880" y="4748981"/>
            <a:ext cx="3434141" cy="84557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222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B684C2F-977D-54D2-F9DB-5A0CC3DF16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53781" y="6085795"/>
            <a:ext cx="3428434" cy="2949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2182" y="6115665"/>
            <a:ext cx="474545" cy="243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5857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A4B42F-2C80-4037-BF8E-C209D59D93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35376"/>
            <a:ext cx="2844799" cy="365125"/>
          </a:xfrm>
        </p:spPr>
        <p:txBody>
          <a:bodyPr/>
          <a:lstStyle/>
          <a:p>
            <a:fld id="{91CD4B7E-D172-41E4-BE36-64B5A7E393CD}" type="datetimeFigureOut">
              <a:rPr lang="en-US" noProof="0" smtClean="0"/>
              <a:t>10/26/2025</a:t>
            </a:fld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56474-3A38-4097-8649-FAF662D8C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35376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F907DD0-6A5F-4994-AB77-82E297226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35376"/>
            <a:ext cx="6818262" cy="365125"/>
          </a:xfrm>
        </p:spPr>
        <p:txBody>
          <a:bodyPr/>
          <a:lstStyle/>
          <a:p>
            <a:pPr algn="l"/>
            <a:r>
              <a:rPr lang="en-US" noProof="0" dirty="0"/>
              <a:t>Teach a Course</a:t>
            </a:r>
          </a:p>
        </p:txBody>
      </p:sp>
    </p:spTree>
    <p:extLst>
      <p:ext uri="{BB962C8B-B14F-4D97-AF65-F5344CB8AC3E}">
        <p14:creationId xmlns:p14="http://schemas.microsoft.com/office/powerpoint/2010/main" val="2902114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le 8">
            <a:extLst>
              <a:ext uri="{FF2B5EF4-FFF2-40B4-BE49-F238E27FC236}">
                <a16:creationId xmlns:a16="http://schemas.microsoft.com/office/drawing/2014/main" id="{EBF8DFED-2B0F-8F5E-DBAA-98D765435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64638672"/>
              </p:ext>
            </p:extLst>
          </p:nvPr>
        </p:nvGraphicFramePr>
        <p:xfrm>
          <a:off x="434810" y="420624"/>
          <a:ext cx="11322380" cy="601675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6119">
                  <a:extLst>
                    <a:ext uri="{9D8B030D-6E8A-4147-A177-3AD203B41FA5}">
                      <a16:colId xmlns:a16="http://schemas.microsoft.com/office/drawing/2014/main" val="3227434602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3419189744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2679191072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2978856169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3275508775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2818438643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4103063430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1109330882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4218281584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1611426398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503927227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2015270961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342415256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3483353207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2092302351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3068012968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2258278874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1953257001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539162799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1367589565"/>
                    </a:ext>
                  </a:extLst>
                </a:gridCol>
              </a:tblGrid>
              <a:tr h="859536">
                <a:tc gridSpan="20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64993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12509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52121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400337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074713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772814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797838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604750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1027561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850680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5912702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67066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8701284"/>
                  </a:ext>
                </a:extLst>
              </a:tr>
            </a:tbl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5605" y="420624"/>
            <a:ext cx="11300791" cy="824949"/>
          </a:xfrm>
        </p:spPr>
        <p:txBody>
          <a:bodyPr anchor="ctr"/>
          <a:lstStyle>
            <a:lvl1pPr algn="ctr">
              <a:lnSpc>
                <a:spcPct val="90000"/>
              </a:lnSpc>
              <a:defRPr sz="2800" b="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1C507B-2DF1-964E-FD34-1B05D23954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5261" y="1659392"/>
            <a:ext cx="2252101" cy="2252208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25400">
            <a:solidFill>
              <a:schemeClr val="bg1"/>
            </a:solidFill>
          </a:ln>
        </p:spPr>
        <p:txBody>
          <a:bodyPr tIns="457200" anchor="t">
            <a:noAutofit/>
          </a:bodyPr>
          <a:lstStyle>
            <a:lvl1pPr marL="0" indent="0" algn="ctr">
              <a:buNone/>
              <a:defRPr sz="2400" cap="all" baseline="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1572311" y="2651125"/>
            <a:ext cx="1778000" cy="99695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DF2E8A7-89F2-752F-0DF7-B05CD19E59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9949" y="1679712"/>
            <a:ext cx="2252101" cy="2252208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25400">
            <a:solidFill>
              <a:schemeClr val="bg1"/>
            </a:solidFill>
          </a:ln>
        </p:spPr>
        <p:txBody>
          <a:bodyPr tIns="457200" anchor="t">
            <a:noAutofit/>
          </a:bodyPr>
          <a:lstStyle>
            <a:lvl1pPr marL="0" indent="0" algn="ctr">
              <a:buNone/>
              <a:defRPr sz="2400" cap="all" baseline="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586CD862-4539-E57E-AB29-3C732F86C5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5206999" y="2671445"/>
            <a:ext cx="1778000" cy="99695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7327351-F712-4BD7-35A2-EA8933FD88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202674">
            <a:off x="8614539" y="1664021"/>
            <a:ext cx="2252101" cy="2252208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25400">
            <a:solidFill>
              <a:schemeClr val="bg1"/>
            </a:solidFill>
          </a:ln>
        </p:spPr>
        <p:txBody>
          <a:bodyPr tIns="457200" anchor="t">
            <a:noAutofit/>
          </a:bodyPr>
          <a:lstStyle>
            <a:lvl1pPr marL="0" indent="0" algn="ctr">
              <a:buNone/>
              <a:defRPr sz="2400" cap="all" baseline="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CB9E4AC-A2E5-545F-FFF7-625B1BB7A8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 rot="202674">
            <a:off x="8851589" y="2655754"/>
            <a:ext cx="1778000" cy="99695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91244D88-9A35-9B80-EAFF-3557C9EB03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21388604">
            <a:off x="3100080" y="3715147"/>
            <a:ext cx="2252101" cy="2252208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25400">
            <a:solidFill>
              <a:schemeClr val="bg1"/>
            </a:solidFill>
          </a:ln>
        </p:spPr>
        <p:txBody>
          <a:bodyPr tIns="457200" anchor="t">
            <a:noAutofit/>
          </a:bodyPr>
          <a:lstStyle>
            <a:lvl1pPr marL="0" indent="0" algn="ctr">
              <a:buNone/>
              <a:defRPr sz="2400" cap="all" baseline="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51544572-3326-C8E8-C7E7-FFFA5A2D68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 rot="21388604">
            <a:off x="3337130" y="4706880"/>
            <a:ext cx="1778000" cy="99695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723B9AE5-89C8-9E36-A1BF-9CE4E268067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47484" y="3709035"/>
            <a:ext cx="2252101" cy="2252208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25400">
            <a:solidFill>
              <a:schemeClr val="bg1"/>
            </a:solidFill>
          </a:ln>
        </p:spPr>
        <p:txBody>
          <a:bodyPr tIns="457200" anchor="t">
            <a:noAutofit/>
          </a:bodyPr>
          <a:lstStyle>
            <a:lvl1pPr marL="0" indent="0" algn="ctr">
              <a:buNone/>
              <a:defRPr sz="2400" cap="all" baseline="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D48AF07-4B45-FEDE-C05D-99E96E4540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white">
          <a:xfrm>
            <a:off x="7084534" y="4700768"/>
            <a:ext cx="1778000" cy="99695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765138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B329B88-C3B0-DEDF-BA89-4FECA7E20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1693" y="393647"/>
            <a:ext cx="11228615" cy="6070706"/>
            <a:chOff x="481693" y="393647"/>
            <a:chExt cx="11228615" cy="6070706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2757E85-6B04-10B8-38D8-C7DD17EA911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718952" y="1281179"/>
              <a:ext cx="699135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0D9B5DE-71CB-6798-3C6E-54AAB7D4F8FC}"/>
                </a:ext>
              </a:extLst>
            </p:cNvPr>
            <p:cNvGrpSpPr/>
            <p:nvPr userDrawn="1"/>
          </p:nvGrpSpPr>
          <p:grpSpPr>
            <a:xfrm>
              <a:off x="481693" y="393647"/>
              <a:ext cx="11228615" cy="6070706"/>
              <a:chOff x="481693" y="393647"/>
              <a:chExt cx="11228615" cy="6070706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36663161-DCA7-1B0A-C207-F09ADAB86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 userDrawn="1"/>
            </p:nvGrpSpPr>
            <p:grpSpPr>
              <a:xfrm>
                <a:off x="481693" y="393647"/>
                <a:ext cx="11228615" cy="6070706"/>
                <a:chOff x="481693" y="393647"/>
                <a:chExt cx="11228615" cy="6070706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DE5A6159-3269-247C-FFBE-0940C19C2B48}"/>
                    </a:ext>
                  </a:extLst>
                </p:cNvPr>
                <p:cNvSpPr/>
                <p:nvPr userDrawn="1"/>
              </p:nvSpPr>
              <p:spPr>
                <a:xfrm>
                  <a:off x="481693" y="393648"/>
                  <a:ext cx="11228615" cy="6070705"/>
                </a:xfrm>
                <a:prstGeom prst="rect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4" name="Straight Connector 3">
                  <a:extLst>
                    <a:ext uri="{FF2B5EF4-FFF2-40B4-BE49-F238E27FC236}">
                      <a16:creationId xmlns:a16="http://schemas.microsoft.com/office/drawing/2014/main" id="{36AA070F-54CD-7244-E817-D1EEAEAE37D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4718957" y="393647"/>
                  <a:ext cx="0" cy="6070706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4B2AF797-9409-ECDA-DB46-07EC4F37F60E}"/>
                    </a:ext>
                  </a:extLst>
                </p:cNvPr>
                <p:cNvCxnSpPr/>
                <p:nvPr userDrawn="1"/>
              </p:nvCxnSpPr>
              <p:spPr>
                <a:xfrm>
                  <a:off x="10863943" y="5878287"/>
                  <a:ext cx="0" cy="586066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08123A1E-CFCD-A97E-0315-FE69EDB804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481693" y="3159704"/>
                  <a:ext cx="4237254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F8BCC96-50C0-4DBF-F6DC-4BDFF75A23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718957" y="5878287"/>
                <a:ext cx="699134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E4F8DC2-6173-797C-063C-ABCB068359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9111" y="3159698"/>
            <a:ext cx="4217394" cy="3289363"/>
          </a:xfrm>
          <a:ln w="12700">
            <a:noFill/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1C507B-2DF1-964E-FD34-1B05D23954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8947" y="403472"/>
            <a:ext cx="6991355" cy="862432"/>
          </a:xfrm>
          <a:prstGeom prst="roundRect">
            <a:avLst>
              <a:gd name="adj" fmla="val 0"/>
            </a:avLst>
          </a:prstGeom>
          <a:noFill/>
          <a:ln w="25400">
            <a:noFill/>
          </a:ln>
        </p:spPr>
        <p:txBody>
          <a:bodyPr tIns="0" bIns="0" anchor="ctr">
            <a:noAutofit/>
          </a:bodyPr>
          <a:lstStyle>
            <a:lvl1pPr marL="0" indent="0" algn="ctr">
              <a:buNone/>
              <a:defRPr sz="2000" cap="all" baseline="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8308474B-1816-77B5-FB6C-C41A741699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260616" y="1749732"/>
            <a:ext cx="91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64549" y="1877962"/>
            <a:ext cx="4801647" cy="69809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3" name="Picture Placeholder 30">
            <a:extLst>
              <a:ext uri="{FF2B5EF4-FFF2-40B4-BE49-F238E27FC236}">
                <a16:creationId xmlns:a16="http://schemas.microsoft.com/office/drawing/2014/main" id="{B6BA8D7D-BBDF-6842-52E2-26BE7BD4B4D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260616" y="3136491"/>
            <a:ext cx="91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D7EED23F-2C80-CBC0-124A-91B34EAC3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64549" y="3244646"/>
            <a:ext cx="4801647" cy="69809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4" name="Picture Placeholder 30">
            <a:extLst>
              <a:ext uri="{FF2B5EF4-FFF2-40B4-BE49-F238E27FC236}">
                <a16:creationId xmlns:a16="http://schemas.microsoft.com/office/drawing/2014/main" id="{B285BD9D-24CC-50AA-05B8-39DBBCC0EA5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60616" y="4450151"/>
            <a:ext cx="91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2A278560-5EC9-91F3-0DF2-A947D892A5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64549" y="4558306"/>
            <a:ext cx="4801647" cy="69809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2252" y="5994209"/>
            <a:ext cx="59332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2182" y="5994209"/>
            <a:ext cx="474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322" y="408568"/>
            <a:ext cx="4238625" cy="2751130"/>
          </a:xfrm>
          <a:ln w="12700">
            <a:solidFill>
              <a:schemeClr val="bg1"/>
            </a:solidFill>
          </a:ln>
        </p:spPr>
        <p:txBody>
          <a:bodyPr tIns="0" bIns="0" anchor="ctr"/>
          <a:lstStyle>
            <a:lvl1pPr algn="ctr">
              <a:lnSpc>
                <a:spcPct val="100000"/>
              </a:lnSpc>
              <a:defRPr sz="4000" b="1"/>
            </a:lvl1pPr>
          </a:lstStyle>
          <a:p>
            <a:r>
              <a:rPr lang="en-US" dirty="0"/>
              <a:t>Add title here</a:t>
            </a:r>
          </a:p>
        </p:txBody>
      </p:sp>
    </p:spTree>
    <p:extLst>
      <p:ext uri="{BB962C8B-B14F-4D97-AF65-F5344CB8AC3E}">
        <p14:creationId xmlns:p14="http://schemas.microsoft.com/office/powerpoint/2010/main" val="2731324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79551DA-AB5E-4A9C-38E9-26E265447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1693" y="393647"/>
            <a:ext cx="11228615" cy="6070706"/>
            <a:chOff x="481693" y="393647"/>
            <a:chExt cx="11228615" cy="607070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5A6159-3269-247C-FFBE-0940C19C2B48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6AA070F-54CD-7244-E817-D1EEAEAE37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18957" y="393647"/>
              <a:ext cx="0" cy="60707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B2AF797-9409-ECDA-DB46-07EC4F37F60E}"/>
                </a:ext>
              </a:extLst>
            </p:cNvPr>
            <p:cNvCxnSpPr/>
            <p:nvPr userDrawn="1"/>
          </p:nvCxnSpPr>
          <p:spPr>
            <a:xfrm>
              <a:off x="10863943" y="5878287"/>
              <a:ext cx="0" cy="5860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2757E85-6B04-10B8-38D8-C7DD17EA911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718952" y="1281179"/>
              <a:ext cx="699135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F8BCC96-50C0-4DBF-F6DC-4BDFF75A232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18957" y="5878287"/>
              <a:ext cx="699134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8272" y="393646"/>
            <a:ext cx="6955946" cy="867815"/>
          </a:xfrm>
        </p:spPr>
        <p:txBody>
          <a:bodyPr tIns="0" bIns="0" anchor="ctr"/>
          <a:lstStyle>
            <a:lvl1pPr algn="ctr">
              <a:lnSpc>
                <a:spcPct val="100000"/>
              </a:lnSpc>
              <a:defRPr sz="4000" b="1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9" name="Picture Placeholder 28">
            <a:extLst>
              <a:ext uri="{FF2B5EF4-FFF2-40B4-BE49-F238E27FC236}">
                <a16:creationId xmlns:a16="http://schemas.microsoft.com/office/drawing/2014/main" id="{1508BA2B-29F0-302A-67E4-83220898460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9199" y="413364"/>
            <a:ext cx="4238625" cy="3356579"/>
          </a:xfrm>
          <a:ln w="127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E4F8DC2-6173-797C-063C-ABCB068359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9199" y="3765754"/>
            <a:ext cx="4238625" cy="2678881"/>
          </a:xfrm>
          <a:ln w="127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79922" y="1877961"/>
            <a:ext cx="6066499" cy="3698859"/>
          </a:xfrm>
        </p:spPr>
        <p:txBody>
          <a:bodyPr anchor="t">
            <a:normAutofit/>
          </a:bodyPr>
          <a:lstStyle>
            <a:lvl1pPr marL="285750" indent="-28575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2252" y="5994209"/>
            <a:ext cx="59332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2182" y="5994209"/>
            <a:ext cx="474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881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Focus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D0AA671-B458-75A5-FEDC-88210D822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72440" y="393648"/>
            <a:ext cx="11247120" cy="6070705"/>
            <a:chOff x="472440" y="393648"/>
            <a:chExt cx="11247120" cy="60707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8070B43-A554-EF44-F090-0152A26B670B}"/>
                </a:ext>
              </a:extLst>
            </p:cNvPr>
            <p:cNvGrpSpPr/>
            <p:nvPr userDrawn="1"/>
          </p:nvGrpSpPr>
          <p:grpSpPr>
            <a:xfrm>
              <a:off x="4449018" y="3035782"/>
              <a:ext cx="3216339" cy="2488545"/>
              <a:chOff x="4493183" y="3035782"/>
              <a:chExt cx="3216339" cy="2488545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35F32AC8-D0FB-5633-A246-97E5484338E2}"/>
                  </a:ext>
                </a:extLst>
              </p:cNvPr>
              <p:cNvSpPr/>
              <p:nvPr userDrawn="1"/>
            </p:nvSpPr>
            <p:spPr>
              <a:xfrm>
                <a:off x="4503887" y="3035782"/>
                <a:ext cx="3205635" cy="1048119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82655351-4CA5-7030-797E-8AD884256DEB}"/>
                  </a:ext>
                </a:extLst>
              </p:cNvPr>
              <p:cNvSpPr/>
              <p:nvPr userDrawn="1"/>
            </p:nvSpPr>
            <p:spPr>
              <a:xfrm>
                <a:off x="4493183" y="4476208"/>
                <a:ext cx="3205635" cy="1048119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5A6159-3269-247C-FFBE-0940C19C2B48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F115498-45E0-83E4-6C2A-B0F8598CC34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72440" y="1291011"/>
              <a:ext cx="112471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CE35A2D-88FA-6FF8-0B67-6386DECEFBD0}"/>
                </a:ext>
              </a:extLst>
            </p:cNvPr>
            <p:cNvGrpSpPr/>
            <p:nvPr userDrawn="1"/>
          </p:nvGrpSpPr>
          <p:grpSpPr>
            <a:xfrm>
              <a:off x="481694" y="1300843"/>
              <a:ext cx="11228613" cy="5163510"/>
              <a:chOff x="481693" y="1300843"/>
              <a:chExt cx="11228613" cy="5163510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2C4006F0-8F76-A8D3-67AF-77573E5C34B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034129" y="1300843"/>
                <a:ext cx="0" cy="516351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C515FE9-A175-C681-A291-4676AEF27BF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157873" y="1300843"/>
                <a:ext cx="0" cy="513736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E1B1C58-815E-DA91-6DDD-C5DEEB6ADD8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481693" y="1300843"/>
                <a:ext cx="1122861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692" y="423142"/>
            <a:ext cx="11192526" cy="837489"/>
          </a:xfrm>
        </p:spPr>
        <p:txBody>
          <a:bodyPr tIns="0" bIns="0" anchor="ctr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Picture Placeholder 28">
            <a:extLst>
              <a:ext uri="{FF2B5EF4-FFF2-40B4-BE49-F238E27FC236}">
                <a16:creationId xmlns:a16="http://schemas.microsoft.com/office/drawing/2014/main" id="{768BF372-EE3D-B6C9-DBFD-32FAA3C73BD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1768" y="1310640"/>
            <a:ext cx="3505938" cy="5124217"/>
          </a:xfrm>
          <a:ln w="12700">
            <a:noFill/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4200" y="6102362"/>
            <a:ext cx="3264218" cy="272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5A131435-86E8-B8C3-7DA2-65F5A5EAB1F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54370" y="1402746"/>
            <a:ext cx="3205635" cy="1048120"/>
          </a:xfrm>
          <a:prstGeom prst="rect">
            <a:avLst/>
          </a:prstGeom>
          <a:noFill/>
          <a:ln w="22225">
            <a:noFill/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cap="all" baseline="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67485" y="2536721"/>
            <a:ext cx="2379405" cy="1048119"/>
          </a:xfrm>
          <a:prstGeom prst="roundRect">
            <a:avLst/>
          </a:prstGeom>
          <a:solidFill>
            <a:schemeClr val="accent3"/>
          </a:solidFill>
          <a:ln w="2222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B0DE4F42-71D8-6F18-9C5A-EC7A4B0C6C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67485" y="3753589"/>
            <a:ext cx="2379405" cy="1048119"/>
          </a:xfrm>
          <a:prstGeom prst="roundRect">
            <a:avLst/>
          </a:prstGeom>
          <a:solidFill>
            <a:schemeClr val="accent3"/>
          </a:solidFill>
          <a:ln w="2222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1987EDF9-4ED4-5490-17AF-99478B543C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67485" y="4970457"/>
            <a:ext cx="2379405" cy="1048119"/>
          </a:xfrm>
          <a:prstGeom prst="roundRect">
            <a:avLst/>
          </a:prstGeom>
          <a:solidFill>
            <a:schemeClr val="accent3"/>
          </a:solidFill>
          <a:ln w="2222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E4F8DC2-6173-797C-063C-ABCB068359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0607" y="1314450"/>
            <a:ext cx="3513444" cy="5120408"/>
          </a:xfrm>
          <a:ln w="12700">
            <a:noFill/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8661" y="6092534"/>
            <a:ext cx="474545" cy="272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595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A088FB69-6A93-1165-DBF9-B08593CF2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1684" y="393647"/>
            <a:ext cx="11228624" cy="6070706"/>
            <a:chOff x="481684" y="393647"/>
            <a:chExt cx="11228624" cy="607070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E3FE074-831A-0B85-0AD4-E42448E535B2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AA8433C-5928-3201-B929-9809BC39026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726180" y="1300843"/>
              <a:ext cx="798412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91CA17-2FF6-F3C2-2E78-030072AE1E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26180" y="393647"/>
              <a:ext cx="0" cy="60707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41360D2-FD77-4587-2725-382B41D5C8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81684" y="5878287"/>
              <a:ext cx="1122862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88B16A6-C3DD-6DF0-14F1-2181171658A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386830" y="1300843"/>
              <a:ext cx="0" cy="4577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01B593-AEAF-46CF-9D54-9A953D102C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056580" y="1300843"/>
              <a:ext cx="0" cy="4577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4F028DD-DB18-678A-9B3E-08377E00AAC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717081" y="3567922"/>
              <a:ext cx="798412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582" y="393646"/>
            <a:ext cx="3260519" cy="5484640"/>
          </a:xfrm>
        </p:spPr>
        <p:txBody>
          <a:bodyPr tIns="0" bIns="0" anchor="ctr"/>
          <a:lstStyle>
            <a:lvl1pPr algn="ctr">
              <a:lnSpc>
                <a:spcPct val="100000"/>
              </a:lnSpc>
              <a:defRPr sz="4000" b="1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1C507B-2DF1-964E-FD34-1B05D23954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65355" y="403472"/>
            <a:ext cx="7916188" cy="862432"/>
          </a:xfrm>
          <a:prstGeom prst="roundRect">
            <a:avLst>
              <a:gd name="adj" fmla="val 0"/>
            </a:avLst>
          </a:prstGeom>
          <a:noFill/>
          <a:ln w="25400">
            <a:noFill/>
          </a:ln>
        </p:spPr>
        <p:txBody>
          <a:bodyPr tIns="0" bIns="0" anchor="ctr">
            <a:noAutofit/>
          </a:bodyPr>
          <a:lstStyle>
            <a:lvl1pPr marL="0" indent="0" algn="ctr">
              <a:buNone/>
              <a:defRPr sz="2800" cap="all" baseline="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8308474B-1816-77B5-FB6C-C41A741699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28501" y="1797062"/>
            <a:ext cx="1371600" cy="137160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17112" y="1848465"/>
            <a:ext cx="2202425" cy="1320193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3" name="Picture Placeholder 30">
            <a:extLst>
              <a:ext uri="{FF2B5EF4-FFF2-40B4-BE49-F238E27FC236}">
                <a16:creationId xmlns:a16="http://schemas.microsoft.com/office/drawing/2014/main" id="{8104E534-50EC-8AA3-6CBA-04C9C718619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702192" y="1797058"/>
            <a:ext cx="1371600" cy="137160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DB5476F6-55CD-2278-07A7-62ED02C00C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08318" y="3909075"/>
            <a:ext cx="2296356" cy="1745427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2" name="Picture Placeholder 30">
            <a:extLst>
              <a:ext uri="{FF2B5EF4-FFF2-40B4-BE49-F238E27FC236}">
                <a16:creationId xmlns:a16="http://schemas.microsoft.com/office/drawing/2014/main" id="{35789C28-53CB-4473-F779-107B46AEEBD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099162" y="3952693"/>
            <a:ext cx="1371600" cy="137160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5492A24-37AC-C8FF-FE2A-EE13D2C3FC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36879" y="3909075"/>
            <a:ext cx="2296356" cy="1745427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0272" y="5983423"/>
            <a:ext cx="30970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24749" y="5983423"/>
            <a:ext cx="77281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392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6032EDE-70AC-8A1B-FDCC-E78CADAAE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1693" y="393647"/>
            <a:ext cx="11234963" cy="6070706"/>
            <a:chOff x="481693" y="393647"/>
            <a:chExt cx="11234963" cy="607070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576B25-0313-BCA2-89A4-F40505705FF4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7C9A29B-58A9-DEE3-6FDA-84D01C556C6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266305" y="1300843"/>
              <a:ext cx="444400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3C76CA7-A606-0822-24A8-12A4E989A2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266305" y="393647"/>
              <a:ext cx="0" cy="60707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8B4BC5D-AE5C-4860-D8FF-52E05CAD2A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266305" y="5878287"/>
              <a:ext cx="445035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DB9FCC7-5BD3-AC42-56C2-547FB5ADEF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828655" y="5878287"/>
              <a:ext cx="0" cy="5860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7242" y="403478"/>
            <a:ext cx="4314145" cy="862423"/>
          </a:xfrm>
        </p:spPr>
        <p:txBody>
          <a:bodyPr tIns="0" bIns="0" anchor="ctr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E4F8DC2-6173-797C-063C-ABCB068359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1526" y="413311"/>
            <a:ext cx="6756966" cy="6005015"/>
          </a:xfrm>
          <a:ln w="12700">
            <a:noFill/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27242" y="1365282"/>
            <a:ext cx="4314143" cy="4478062"/>
          </a:xfrm>
        </p:spPr>
        <p:txBody>
          <a:bodyPr lIns="457200" tIns="822960" rIns="457200"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86234" y="5994209"/>
            <a:ext cx="33613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2182" y="5994209"/>
            <a:ext cx="474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732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24329E9-A968-FB95-104A-91844CBA1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72440" y="393648"/>
            <a:ext cx="11247120" cy="6070705"/>
            <a:chOff x="472440" y="393648"/>
            <a:chExt cx="11247120" cy="607070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5A6159-3269-247C-FFBE-0940C19C2B48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F115498-45E0-83E4-6C2A-B0F8598CC34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72440" y="1291011"/>
              <a:ext cx="112471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E1B1C58-815E-DA91-6DDD-C5DEEB6ADD88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81694" y="1300843"/>
              <a:ext cx="1122861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677EEC2-EC0E-1781-4321-659905F5D3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81693" y="5878287"/>
              <a:ext cx="1123496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EC12EB-D748-8042-FB32-180B15CF11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5878287"/>
              <a:ext cx="0" cy="5860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692" y="423142"/>
            <a:ext cx="11192526" cy="898250"/>
          </a:xfrm>
        </p:spPr>
        <p:txBody>
          <a:bodyPr tIns="0" bIns="0" anchor="ctr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47020" y="1992113"/>
            <a:ext cx="2409038" cy="1350855"/>
          </a:xfrm>
          <a:prstGeom prst="roundRect">
            <a:avLst/>
          </a:prstGeom>
          <a:solidFill>
            <a:schemeClr val="accent2"/>
          </a:solidFill>
          <a:ln w="22225">
            <a:solidFill>
              <a:schemeClr val="bg1"/>
            </a:solidFill>
          </a:ln>
        </p:spPr>
        <p:txBody>
          <a:bodyPr tIns="182880"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CCCE9902-3760-30D6-4810-136B44F0C3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484671" y="2558848"/>
            <a:ext cx="2113935" cy="691892"/>
          </a:xfrm>
        </p:spPr>
        <p:txBody>
          <a:bodyPr tIns="0" anchor="t">
            <a:normAutofit/>
          </a:bodyPr>
          <a:lstStyle>
            <a:lvl1pPr marL="0" indent="0" algn="ctr"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E9C3A057-F1F1-A85C-5C3E-1178CF5812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91481" y="1992113"/>
            <a:ext cx="2409038" cy="1350855"/>
          </a:xfrm>
          <a:prstGeom prst="roundRect">
            <a:avLst/>
          </a:prstGeom>
          <a:solidFill>
            <a:schemeClr val="accent2"/>
          </a:solidFill>
          <a:ln w="22225">
            <a:solidFill>
              <a:schemeClr val="bg1"/>
            </a:solidFill>
          </a:ln>
        </p:spPr>
        <p:txBody>
          <a:bodyPr tIns="182880"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10F6D65A-37FE-C1AE-FE7B-977A41C068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029132" y="2558848"/>
            <a:ext cx="2113935" cy="691892"/>
          </a:xfrm>
        </p:spPr>
        <p:txBody>
          <a:bodyPr tIns="0" anchor="t">
            <a:normAutofit/>
          </a:bodyPr>
          <a:lstStyle>
            <a:lvl1pPr marL="0" indent="0" algn="ctr"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B3A456EE-EA99-A703-7AB6-449610F602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5942" y="1994348"/>
            <a:ext cx="2409038" cy="1350855"/>
          </a:xfrm>
          <a:prstGeom prst="roundRect">
            <a:avLst/>
          </a:prstGeom>
          <a:solidFill>
            <a:schemeClr val="accent2"/>
          </a:solidFill>
          <a:ln w="22225">
            <a:solidFill>
              <a:schemeClr val="bg1"/>
            </a:solidFill>
          </a:ln>
        </p:spPr>
        <p:txBody>
          <a:bodyPr tIns="182880"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id="{2C0E7BC7-C776-FDD4-7639-0B6649572D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8573593" y="2561083"/>
            <a:ext cx="2113935" cy="691892"/>
          </a:xfrm>
        </p:spPr>
        <p:txBody>
          <a:bodyPr tIns="0" anchor="t">
            <a:normAutofit/>
          </a:bodyPr>
          <a:lstStyle>
            <a:lvl1pPr marL="0" indent="0" algn="ctr"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0EE9A59A-DD07-2A19-A496-5B43AF272DF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17340" y="3939132"/>
            <a:ext cx="2409038" cy="1350855"/>
          </a:xfrm>
          <a:prstGeom prst="roundRect">
            <a:avLst/>
          </a:prstGeom>
          <a:solidFill>
            <a:schemeClr val="accent2"/>
          </a:solidFill>
          <a:ln w="22225">
            <a:solidFill>
              <a:schemeClr val="bg1"/>
            </a:solidFill>
          </a:ln>
        </p:spPr>
        <p:txBody>
          <a:bodyPr tIns="182880"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8" name="Text Placeholder 31">
            <a:extLst>
              <a:ext uri="{FF2B5EF4-FFF2-40B4-BE49-F238E27FC236}">
                <a16:creationId xmlns:a16="http://schemas.microsoft.com/office/drawing/2014/main" id="{0B3477B9-B092-AAA0-9465-B3D589AB78F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3254991" y="4505867"/>
            <a:ext cx="2113935" cy="691892"/>
          </a:xfrm>
        </p:spPr>
        <p:txBody>
          <a:bodyPr tIns="0" anchor="t">
            <a:normAutofit/>
          </a:bodyPr>
          <a:lstStyle>
            <a:lvl1pPr marL="0" indent="0" algn="ctr"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CC03452E-A59E-6FD5-2E14-D01D1D1937F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61801" y="3941367"/>
            <a:ext cx="2409038" cy="1350855"/>
          </a:xfrm>
          <a:prstGeom prst="roundRect">
            <a:avLst/>
          </a:prstGeom>
          <a:solidFill>
            <a:schemeClr val="accent2"/>
          </a:solidFill>
          <a:ln w="22225">
            <a:solidFill>
              <a:schemeClr val="bg1"/>
            </a:solidFill>
          </a:ln>
        </p:spPr>
        <p:txBody>
          <a:bodyPr tIns="182880"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0" name="Text Placeholder 31">
            <a:extLst>
              <a:ext uri="{FF2B5EF4-FFF2-40B4-BE49-F238E27FC236}">
                <a16:creationId xmlns:a16="http://schemas.microsoft.com/office/drawing/2014/main" id="{F8ACFA3E-CD6D-F94F-6F9C-024B2C00278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6799452" y="4508102"/>
            <a:ext cx="2113935" cy="691892"/>
          </a:xfrm>
        </p:spPr>
        <p:txBody>
          <a:bodyPr tIns="0" anchor="t">
            <a:normAutofit/>
          </a:bodyPr>
          <a:lstStyle>
            <a:lvl1pPr marL="0" indent="0" algn="ctr"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2856" y="5990069"/>
            <a:ext cx="52554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44098" y="5990069"/>
            <a:ext cx="7129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063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A088FB69-6A93-1165-DBF9-B08593CF2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1684" y="393647"/>
            <a:ext cx="11228624" cy="6070706"/>
            <a:chOff x="481684" y="393647"/>
            <a:chExt cx="11228624" cy="607070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E3FE074-831A-0B85-0AD4-E42448E535B2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91CA17-2FF6-F3C2-2E78-030072AE1E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26180" y="393647"/>
              <a:ext cx="0" cy="60707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41360D2-FD77-4587-2725-382B41D5C8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81684" y="5878287"/>
              <a:ext cx="1122862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582" y="393646"/>
            <a:ext cx="3260519" cy="5484640"/>
          </a:xfrm>
        </p:spPr>
        <p:txBody>
          <a:bodyPr tIns="0" bIns="0" anchor="ctr"/>
          <a:lstStyle>
            <a:lvl1pPr algn="ctr">
              <a:lnSpc>
                <a:spcPct val="100000"/>
              </a:lnSpc>
              <a:defRPr sz="4000" b="1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8308474B-1816-77B5-FB6C-C41A741699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261658" y="934066"/>
            <a:ext cx="731520" cy="73152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7742" y="934066"/>
            <a:ext cx="5958348" cy="862991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8" name="Picture Placeholder 30">
            <a:extLst>
              <a:ext uri="{FF2B5EF4-FFF2-40B4-BE49-F238E27FC236}">
                <a16:creationId xmlns:a16="http://schemas.microsoft.com/office/drawing/2014/main" id="{6F57637A-A06D-900E-8535-6AA509EBDC2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61658" y="2144633"/>
            <a:ext cx="731520" cy="73152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C76314CE-90DE-BC3F-0583-8887631078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07742" y="2078898"/>
            <a:ext cx="5958348" cy="862991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Picture Placeholder 30">
            <a:extLst>
              <a:ext uri="{FF2B5EF4-FFF2-40B4-BE49-F238E27FC236}">
                <a16:creationId xmlns:a16="http://schemas.microsoft.com/office/drawing/2014/main" id="{5ED6CFA2-D90A-73B5-58F2-0A109596980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261658" y="3296662"/>
            <a:ext cx="731520" cy="73152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0491A95C-9334-52D0-DA80-A40E91351F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07742" y="3230927"/>
            <a:ext cx="5958348" cy="862991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4" name="Picture Placeholder 30">
            <a:extLst>
              <a:ext uri="{FF2B5EF4-FFF2-40B4-BE49-F238E27FC236}">
                <a16:creationId xmlns:a16="http://schemas.microsoft.com/office/drawing/2014/main" id="{C727F284-B480-4165-FA10-5FB2EFA8D01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61658" y="4597186"/>
            <a:ext cx="731520" cy="73152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C106AB72-F782-1011-E73F-82AB10F338F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07742" y="4363618"/>
            <a:ext cx="5958348" cy="1205135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1356" y="5990069"/>
            <a:ext cx="3097071" cy="365125"/>
          </a:xfrm>
          <a:prstGeom prst="rect">
            <a:avLst/>
          </a:prstGeom>
        </p:spPr>
        <p:txBody>
          <a:bodyPr vert="horz" lIns="457200" tIns="45720" rIns="91440" bIns="45720" rtlCol="0" anchor="ctr"/>
          <a:lstStyle>
            <a:lvl1pPr algn="l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24749" y="5990069"/>
            <a:ext cx="77281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433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0A7F1CA9-BED2-4756-8AEF-E0F68B0488B6}" type="datetime1">
              <a:rPr lang="en-US" smtClean="0"/>
              <a:pPr/>
              <a:t>10/26/2025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940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95363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17B5F1-7AA8-94C0-9FF0-B8471FC27DFB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14414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Pitney Bowes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93872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36" r:id="rId12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92000"/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609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92000"/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91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92000"/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1794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92000"/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+mn-lt"/>
          <a:ea typeface="+mn-ea"/>
          <a:cs typeface="+mn-cs"/>
        </a:defRPr>
      </a:lvl4pPr>
      <a:lvl5pPr marL="15394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92000"/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6sigma.us/manufacturing/cycle-time-vs-lead-time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rocketsoftware.com/sites/default/files/resource_files/Managing-DevOps-Value-Streams-eBook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2A7A4DC1-E50C-440F-5AAD-B8FF3E74F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28" y="589938"/>
            <a:ext cx="9802761" cy="3519949"/>
          </a:xfrm>
        </p:spPr>
        <p:txBody>
          <a:bodyPr/>
          <a:lstStyle/>
          <a:p>
            <a:r>
              <a:rPr lang="en-US" sz="6000"/>
              <a:t>the </a:t>
            </a:r>
            <a:br>
              <a:rPr lang="en-US" sz="6000"/>
            </a:br>
            <a:r>
              <a:rPr lang="en-US" sz="6000"/>
              <a:t>Technology </a:t>
            </a:r>
            <a:r>
              <a:rPr lang="en-US" sz="6000" dirty="0"/>
              <a:t>Value Stream</a:t>
            </a:r>
            <a:br>
              <a:rPr lang="en-US" dirty="0"/>
            </a:b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62CC159-4789-0E92-08AE-ECCAB12B67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82188" y="3770622"/>
            <a:ext cx="7443537" cy="2008621"/>
          </a:xfrm>
        </p:spPr>
        <p:txBody>
          <a:bodyPr/>
          <a:lstStyle/>
          <a:p>
            <a:r>
              <a:rPr lang="en-US" sz="2400" dirty="0"/>
              <a:t>Presented by: Colby King</a:t>
            </a:r>
          </a:p>
          <a:p>
            <a:r>
              <a:rPr lang="en-US" sz="2400" dirty="0"/>
              <a:t>Course: Module 1.2 assignment</a:t>
            </a:r>
          </a:p>
          <a:p>
            <a:r>
              <a:rPr lang="en-US" sz="2400" dirty="0"/>
              <a:t>Date: 10/26/2025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3AB388-BFE0-2CBD-7E95-7C3528701CEA}"/>
              </a:ext>
            </a:extLst>
          </p:cNvPr>
          <p:cNvSpPr txBox="1"/>
          <p:nvPr/>
        </p:nvSpPr>
        <p:spPr>
          <a:xfrm>
            <a:off x="404417" y="3031958"/>
            <a:ext cx="328138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Lead Time vs. Processing Time in DevOps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85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381022-4B22-8C42-F771-5462B110C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22" y="408568"/>
            <a:ext cx="4238625" cy="2751130"/>
          </a:xfrm>
        </p:spPr>
        <p:txBody>
          <a:bodyPr/>
          <a:lstStyle/>
          <a:p>
            <a:r>
              <a:rPr lang="en-US" dirty="0"/>
              <a:t>Why it matters? </a:t>
            </a:r>
          </a:p>
        </p:txBody>
      </p:sp>
      <p:pic>
        <p:nvPicPr>
          <p:cNvPr id="90" name="Picture Placeholder 89" descr="A group of women working together ">
            <a:extLst>
              <a:ext uri="{FF2B5EF4-FFF2-40B4-BE49-F238E27FC236}">
                <a16:creationId xmlns:a16="http://schemas.microsoft.com/office/drawing/2014/main" id="{C01B0945-27A0-EFA1-2F21-976CE1AE9C4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179" r="179"/>
          <a:stretch/>
        </p:blipFill>
        <p:spPr>
          <a:xfrm>
            <a:off x="499111" y="3159698"/>
            <a:ext cx="4217394" cy="3289363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3FEC1DE-09F2-6B25-7BD6-41A59FB85F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18947" y="403472"/>
            <a:ext cx="6991355" cy="862432"/>
          </a:xfrm>
        </p:spPr>
        <p:txBody>
          <a:bodyPr/>
          <a:lstStyle/>
          <a:p>
            <a:r>
              <a:rPr lang="en-US" dirty="0"/>
              <a:t>THE ROLE OF ARCHITECTS IN SUSTAINABLE DESIGN</a:t>
            </a:r>
          </a:p>
        </p:txBody>
      </p:sp>
      <p:pic>
        <p:nvPicPr>
          <p:cNvPr id="36" name="Picture Placeholder 35" descr="Planning icon">
            <a:extLst>
              <a:ext uri="{FF2B5EF4-FFF2-40B4-BE49-F238E27FC236}">
                <a16:creationId xmlns:a16="http://schemas.microsoft.com/office/drawing/2014/main" id="{6E9A53B3-C98C-981D-808A-46C951C9691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260616" y="1749732"/>
            <a:ext cx="914400" cy="914400"/>
          </a:xfrm>
        </p:spPr>
      </p:pic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37C82C75-3E20-9EBF-108C-0799BF3B26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64549" y="1877962"/>
            <a:ext cx="4801647" cy="69809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technology value stream is the sequence of activities required to deliver a product or service to a customer from idea to delivery.</a:t>
            </a:r>
          </a:p>
          <a:p>
            <a:endParaRPr lang="en-US" dirty="0"/>
          </a:p>
        </p:txBody>
      </p:sp>
      <p:pic>
        <p:nvPicPr>
          <p:cNvPr id="58" name="Picture Placeholder 57" descr="building">
            <a:extLst>
              <a:ext uri="{FF2B5EF4-FFF2-40B4-BE49-F238E27FC236}">
                <a16:creationId xmlns:a16="http://schemas.microsoft.com/office/drawing/2014/main" id="{BFE4633B-B0DF-0AF2-90BA-FAA5B06B42A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260616" y="3136491"/>
            <a:ext cx="914400" cy="914400"/>
          </a:xfrm>
        </p:spPr>
      </p:pic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B36D8843-9956-50C7-5B27-6A10F6859F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4549" y="3244646"/>
            <a:ext cx="4801647" cy="698090"/>
          </a:xfrm>
        </p:spPr>
        <p:txBody>
          <a:bodyPr>
            <a:normAutofit/>
          </a:bodyPr>
          <a:lstStyle/>
          <a:p>
            <a:r>
              <a:rPr lang="en-US" dirty="0"/>
              <a:t>It includes everything from planning and development to testing, deployment, and support.</a:t>
            </a:r>
          </a:p>
          <a:p>
            <a:endParaRPr lang="en-US" dirty="0"/>
          </a:p>
        </p:txBody>
      </p:sp>
      <p:pic>
        <p:nvPicPr>
          <p:cNvPr id="60" name="Picture Placeholder 59" descr="Plant in hand">
            <a:extLst>
              <a:ext uri="{FF2B5EF4-FFF2-40B4-BE49-F238E27FC236}">
                <a16:creationId xmlns:a16="http://schemas.microsoft.com/office/drawing/2014/main" id="{AC9F5568-C4F1-EBC5-E00C-712423C9AFF8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260616" y="4450151"/>
            <a:ext cx="914400" cy="914400"/>
          </a:xfrm>
        </p:spPr>
      </p:pic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E98C0CE4-2C1F-73CA-0F08-DC30424E9D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64549" y="4558306"/>
            <a:ext cx="4801647" cy="698090"/>
          </a:xfrm>
        </p:spPr>
        <p:txBody>
          <a:bodyPr>
            <a:normAutofit/>
          </a:bodyPr>
          <a:lstStyle/>
          <a:p>
            <a:r>
              <a:rPr lang="en-US" dirty="0"/>
              <a:t>The DevOps,  goal is to optimize the stream for speed, quality, and reliability.</a:t>
            </a:r>
          </a:p>
          <a:p>
            <a:endParaRPr lang="en-US" dirty="0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BC68CF67-4EFE-7859-FF0D-11CCB046AE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2252" y="5994209"/>
            <a:ext cx="5933284" cy="365125"/>
          </a:xfrm>
        </p:spPr>
        <p:txBody>
          <a:bodyPr/>
          <a:lstStyle/>
          <a:p>
            <a:r>
              <a:rPr lang="en-US" dirty="0"/>
              <a:t>“Value streams are the series of steps that an organization uses to build solutions that provide a continuous flow of value to a customer.” — DevOps Handbook, 2nd Ed.</a:t>
            </a:r>
          </a:p>
        </p:txBody>
      </p:sp>
    </p:spTree>
    <p:extLst>
      <p:ext uri="{BB962C8B-B14F-4D97-AF65-F5344CB8AC3E}">
        <p14:creationId xmlns:p14="http://schemas.microsoft.com/office/powerpoint/2010/main" val="2148726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>
            <a:extLst>
              <a:ext uri="{FF2B5EF4-FFF2-40B4-BE49-F238E27FC236}">
                <a16:creationId xmlns:a16="http://schemas.microsoft.com/office/drawing/2014/main" id="{A2DC73CD-9A7B-4B8B-45B7-9126C3749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605" y="420624"/>
            <a:ext cx="11300791" cy="824949"/>
          </a:xfrm>
        </p:spPr>
        <p:txBody>
          <a:bodyPr/>
          <a:lstStyle/>
          <a:p>
            <a:r>
              <a:rPr lang="en-US" dirty="0"/>
              <a:t>What Is a Technology Value Stream?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ADB62453-4969-6C70-7DA2-BCCA22A25B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35261" y="1659391"/>
            <a:ext cx="3271138" cy="4035555"/>
          </a:xfrm>
        </p:spPr>
        <p:txBody>
          <a:bodyPr/>
          <a:lstStyle/>
          <a:p>
            <a:r>
              <a:rPr lang="en-US" dirty="0"/>
              <a:t>1.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54DFB20-8AC4-58AC-499A-504A64E285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1572311" y="2604238"/>
            <a:ext cx="2798615" cy="2769345"/>
          </a:xfrm>
        </p:spPr>
        <p:txBody>
          <a:bodyPr>
            <a:normAutofit/>
          </a:bodyPr>
          <a:lstStyle/>
          <a:p>
            <a:r>
              <a:rPr lang="en-US" sz="2400" dirty="0"/>
              <a:t>Mapping the value stream helps teams spot delays and inefficiencies.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8A733E13-2AC1-FDA0-D1A6-410D3B4FF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69949" y="1679712"/>
            <a:ext cx="3123662" cy="4015234"/>
          </a:xfrm>
        </p:spPr>
        <p:txBody>
          <a:bodyPr/>
          <a:lstStyle/>
          <a:p>
            <a:r>
              <a:rPr lang="en-US" dirty="0"/>
              <a:t>2.</a:t>
            </a: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812A0521-9D97-D048-D8FA-F5D6395693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white">
          <a:xfrm>
            <a:off x="5206999" y="2671445"/>
            <a:ext cx="2573422" cy="2683682"/>
          </a:xfrm>
        </p:spPr>
        <p:txBody>
          <a:bodyPr>
            <a:normAutofit/>
          </a:bodyPr>
          <a:lstStyle/>
          <a:p>
            <a:r>
              <a:rPr lang="en-US" sz="2400" dirty="0"/>
              <a:t>It encourages collaboration across departments: Dev, Ops, QA, and Security.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A18E2FC3-E531-4F92-3700-99419B66A6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 rot="202674">
            <a:off x="8564437" y="1679156"/>
            <a:ext cx="2815532" cy="3936261"/>
          </a:xfrm>
        </p:spPr>
        <p:txBody>
          <a:bodyPr/>
          <a:lstStyle/>
          <a:p>
            <a:r>
              <a:rPr lang="en-US" dirty="0"/>
              <a:t>3.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993E53EE-0BB9-DE57-7EC4-2F41A0EF60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white">
          <a:xfrm rot="202674">
            <a:off x="8803321" y="2674263"/>
            <a:ext cx="2454000" cy="2615384"/>
          </a:xfrm>
        </p:spPr>
        <p:txBody>
          <a:bodyPr>
            <a:normAutofit/>
          </a:bodyPr>
          <a:lstStyle/>
          <a:p>
            <a:r>
              <a:rPr lang="en-US" sz="2400" dirty="0"/>
              <a:t>The goal is</a:t>
            </a:r>
          </a:p>
          <a:p>
            <a:r>
              <a:rPr lang="en-US" sz="2400" dirty="0"/>
              <a:t> to reduce waste and improve flow, so customers get value faster.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DE7378F-DDC5-E280-3208-7D5A28F2B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>
            <a:off x="5753908" y="1502873"/>
            <a:ext cx="1441296" cy="46166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5379710-FBA6-9898-F44A-1352F6BE8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>
            <a:off x="2335733" y="1437530"/>
            <a:ext cx="1211232" cy="50625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2A7F9CB-CB61-28E7-AA16-03DCFEB4C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 rot="299600">
            <a:off x="9625773" y="1480575"/>
            <a:ext cx="1211232" cy="50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850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686F4-8A6F-B0FE-3963-C82BA4A8F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8271" y="393646"/>
            <a:ext cx="6984529" cy="1066926"/>
          </a:xfrm>
        </p:spPr>
        <p:txBody>
          <a:bodyPr/>
          <a:lstStyle/>
          <a:p>
            <a:r>
              <a:rPr lang="en-US" sz="2800" dirty="0"/>
              <a:t>Lead Time vs. Processing Time </a:t>
            </a:r>
          </a:p>
        </p:txBody>
      </p:sp>
      <p:pic>
        <p:nvPicPr>
          <p:cNvPr id="39" name="Picture Placeholder 38" descr="Men standing in a large building">
            <a:extLst>
              <a:ext uri="{FF2B5EF4-FFF2-40B4-BE49-F238E27FC236}">
                <a16:creationId xmlns:a16="http://schemas.microsoft.com/office/drawing/2014/main" id="{71332D1E-65DA-928A-F346-87EA74BBD2A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420" b="420"/>
          <a:stretch/>
        </p:blipFill>
        <p:spPr>
          <a:xfrm>
            <a:off x="489199" y="413364"/>
            <a:ext cx="4238625" cy="3356579"/>
          </a:xfrm>
        </p:spPr>
      </p:pic>
      <p:pic>
        <p:nvPicPr>
          <p:cNvPr id="41" name="Picture Placeholder 40" descr="A blueprint of a house">
            <a:extLst>
              <a:ext uri="{FF2B5EF4-FFF2-40B4-BE49-F238E27FC236}">
                <a16:creationId xmlns:a16="http://schemas.microsoft.com/office/drawing/2014/main" id="{156C1DD8-6AC4-A507-79B7-AB33C2A5A41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188" b="188"/>
          <a:stretch/>
        </p:blipFill>
        <p:spPr>
          <a:xfrm>
            <a:off x="489199" y="3765754"/>
            <a:ext cx="4238625" cy="2678881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9D5F748-1565-9DA9-0615-2528105609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79922" y="1877961"/>
            <a:ext cx="6066499" cy="17315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Lead Time:</a:t>
            </a:r>
          </a:p>
          <a:p>
            <a:r>
              <a:rPr lang="en-US" dirty="0"/>
              <a:t>The total time from when a request is made until it’s delivered.</a:t>
            </a:r>
          </a:p>
          <a:p>
            <a:r>
              <a:rPr lang="en-US" dirty="0"/>
              <a:t>Includes waiting, development, testing, and deployment.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F45D44-403A-18B5-4F6D-9F085B0E7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2252" y="5994209"/>
            <a:ext cx="5933284" cy="365125"/>
          </a:xfrm>
        </p:spPr>
        <p:txBody>
          <a:bodyPr/>
          <a:lstStyle/>
          <a:p>
            <a:r>
              <a:rPr lang="en-US" dirty="0"/>
              <a:t>“Lead time is the interval between when a customer makes a request and when it is satisfied. Processing time is the time spent actually working on the request.”</a:t>
            </a:r>
          </a:p>
          <a:p>
            <a:r>
              <a:rPr lang="en-US" dirty="0"/>
              <a:t>— DevOps Handbook, p. 9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FEBEEB4B-4D47-B869-4B4E-19422C2558C1}"/>
              </a:ext>
            </a:extLst>
          </p:cNvPr>
          <p:cNvSpPr txBox="1">
            <a:spLocks/>
          </p:cNvSpPr>
          <p:nvPr/>
        </p:nvSpPr>
        <p:spPr>
          <a:xfrm>
            <a:off x="5279922" y="3845307"/>
            <a:ext cx="6066499" cy="17315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SzPct val="92000"/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24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92000"/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30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92000"/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92000"/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68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92000"/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Processing Time:</a:t>
            </a:r>
          </a:p>
          <a:p>
            <a:pPr marL="0" indent="0">
              <a:buNone/>
            </a:pPr>
            <a:r>
              <a:rPr lang="en-US" dirty="0"/>
              <a:t>• 	The actual time spent actively working on the task.</a:t>
            </a:r>
          </a:p>
          <a:p>
            <a:pPr marL="0" indent="0">
              <a:buNone/>
            </a:pPr>
            <a:r>
              <a:rPr lang="en-US" dirty="0"/>
              <a:t>• 	Excludes waiting or idle time.</a:t>
            </a:r>
          </a:p>
        </p:txBody>
      </p:sp>
    </p:spTree>
    <p:extLst>
      <p:ext uri="{BB962C8B-B14F-4D97-AF65-F5344CB8AC3E}">
        <p14:creationId xmlns:p14="http://schemas.microsoft.com/office/powerpoint/2010/main" val="3706571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99A48-A5C4-EFFD-853A-0B7EF0128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82" y="393646"/>
            <a:ext cx="3260519" cy="5484640"/>
          </a:xfrm>
        </p:spPr>
        <p:txBody>
          <a:bodyPr/>
          <a:lstStyle/>
          <a:p>
            <a:r>
              <a:rPr lang="en-US" dirty="0"/>
              <a:t>REAL WORLD EXAMPLE</a:t>
            </a:r>
          </a:p>
        </p:txBody>
      </p:sp>
      <p:pic>
        <p:nvPicPr>
          <p:cNvPr id="38" name="Picture Placeholder 37" descr="scales">
            <a:extLst>
              <a:ext uri="{FF2B5EF4-FFF2-40B4-BE49-F238E27FC236}">
                <a16:creationId xmlns:a16="http://schemas.microsoft.com/office/drawing/2014/main" id="{5D4068BA-7FB0-C568-1C10-AEC89E20B93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08" r="108"/>
          <a:stretch/>
        </p:blipFill>
        <p:spPr>
          <a:xfrm>
            <a:off x="4261658" y="1406812"/>
            <a:ext cx="731520" cy="73152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3CD3770-2B15-A13E-D52A-E75185FCA37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07742" y="1406812"/>
            <a:ext cx="5958348" cy="862991"/>
          </a:xfrm>
        </p:spPr>
        <p:txBody>
          <a:bodyPr>
            <a:normAutofit/>
          </a:bodyPr>
          <a:lstStyle/>
          <a:p>
            <a:r>
              <a:rPr lang="en-US" sz="2000" dirty="0"/>
              <a:t>Lead Time: 10 days (includes waiting for approval, testing delays, deployment scheduling)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25C7B59-B258-64F0-E401-6B4CF2991C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407742" y="3230927"/>
            <a:ext cx="5958348" cy="862991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Processing Time: 3 days (actual coding and testing) , by examining the importance of environmental considerations.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1E181C-31B4-9716-262F-DDD8025DE3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27418" y="4719669"/>
            <a:ext cx="6215486" cy="862991"/>
          </a:xfrm>
        </p:spPr>
        <p:txBody>
          <a:bodyPr/>
          <a:lstStyle/>
          <a:p>
            <a:r>
              <a:rPr lang="en-US" sz="2000" dirty="0"/>
              <a:t>This gap shows where improvements can be made like automating testing or streamlining approvals.</a:t>
            </a:r>
          </a:p>
        </p:txBody>
      </p:sp>
      <p:pic>
        <p:nvPicPr>
          <p:cNvPr id="15" name="Picture Placeholder 37" descr="scales">
            <a:extLst>
              <a:ext uri="{FF2B5EF4-FFF2-40B4-BE49-F238E27FC236}">
                <a16:creationId xmlns:a16="http://schemas.microsoft.com/office/drawing/2014/main" id="{5B84F5DB-B000-26BC-677F-A723E7726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08" r="108"/>
          <a:stretch/>
        </p:blipFill>
        <p:spPr>
          <a:xfrm>
            <a:off x="4261658" y="3204303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19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8D324045-FEA8-8298-1164-EDD8D43F8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Bottlenecks in the Value Stream</a:t>
            </a:r>
          </a:p>
        </p:txBody>
      </p:sp>
      <p:pic>
        <p:nvPicPr>
          <p:cNvPr id="10" name="Picture Placeholder 9" descr="A view of a city from the ground">
            <a:extLst>
              <a:ext uri="{FF2B5EF4-FFF2-40B4-BE49-F238E27FC236}">
                <a16:creationId xmlns:a16="http://schemas.microsoft.com/office/drawing/2014/main" id="{DA78B055-7FF0-89DA-B20C-4EE25054FA0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108000"/>
                    </a14:imgEffect>
                  </a14:imgLayer>
                </a14:imgProps>
              </a:ext>
            </a:extLst>
          </a:blip>
          <a:srcRect t="604" b="604"/>
          <a:stretch/>
        </p:blipFill>
        <p:spPr>
          <a:xfrm>
            <a:off x="491526" y="413311"/>
            <a:ext cx="6711379" cy="6005015"/>
          </a:xfrm>
        </p:spPr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67275E97-2AEF-30E3-1A66-1C85415827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• 	Manual testing and deployments</a:t>
            </a:r>
          </a:p>
          <a:p>
            <a:pPr algn="l"/>
            <a:r>
              <a:rPr lang="en-US" dirty="0"/>
              <a:t>• 	Long approval chains</a:t>
            </a:r>
          </a:p>
          <a:p>
            <a:pPr algn="l"/>
            <a:r>
              <a:rPr lang="en-US" dirty="0"/>
              <a:t>• 	Siloed teams</a:t>
            </a:r>
          </a:p>
          <a:p>
            <a:pPr algn="l"/>
            <a:r>
              <a:rPr lang="en-US" dirty="0"/>
              <a:t>• 	Lack of visibility into work in progress</a:t>
            </a:r>
          </a:p>
          <a:p>
            <a:pPr algn="l"/>
            <a:r>
              <a:rPr lang="en-US" dirty="0"/>
              <a:t>Each of these adds to lead time without increasing processing time.</a:t>
            </a:r>
          </a:p>
        </p:txBody>
      </p:sp>
    </p:spTree>
    <p:extLst>
      <p:ext uri="{BB962C8B-B14F-4D97-AF65-F5344CB8AC3E}">
        <p14:creationId xmlns:p14="http://schemas.microsoft.com/office/powerpoint/2010/main" val="2249981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20">
            <a:extLst>
              <a:ext uri="{FF2B5EF4-FFF2-40B4-BE49-F238E27FC236}">
                <a16:creationId xmlns:a16="http://schemas.microsoft.com/office/drawing/2014/main" id="{01632167-B96B-34C1-27DF-918B02375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Stream Map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F86EBE01-25EA-E55C-212F-55BB71067B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 dirty="0"/>
              <a:t>Step 1: 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B15C5BD-E2F2-DF1A-A4AB-80126D6228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Request → Dev (2-3 days)  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12FF41A1-5D72-0088-3340-EA7BE9A112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lang="en-US" dirty="0"/>
              <a:t>Step 3:  </a:t>
            </a:r>
          </a:p>
        </p:txBody>
      </p:sp>
      <p:sp>
        <p:nvSpPr>
          <p:cNvPr id="106" name="Text Placeholder 105">
            <a:extLst>
              <a:ext uri="{FF2B5EF4-FFF2-40B4-BE49-F238E27FC236}">
                <a16:creationId xmlns:a16="http://schemas.microsoft.com/office/drawing/2014/main" id="{8A171E58-4545-A19D-4D4B-0FF850C663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Approval (3-4 days) 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14627B05-A870-AC47-84B8-8E7062A7652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Step 5:</a:t>
            </a:r>
          </a:p>
          <a:p>
            <a:endParaRPr lang="en-US" dirty="0"/>
          </a:p>
        </p:txBody>
      </p:sp>
      <p:sp>
        <p:nvSpPr>
          <p:cNvPr id="107" name="Text Placeholder 106">
            <a:extLst>
              <a:ext uri="{FF2B5EF4-FFF2-40B4-BE49-F238E27FC236}">
                <a16:creationId xmlns:a16="http://schemas.microsoft.com/office/drawing/2014/main" id="{10563C9D-3B5D-7409-58CD-C8D42CC1466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Total lead time: 8-12 days</a:t>
            </a:r>
          </a:p>
          <a:p>
            <a:r>
              <a:rPr lang="en-US" dirty="0"/>
              <a:t>Processing time: 3 days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F7EA869C-0FD7-B2B6-6F9B-4D7A1A0292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/>
          </a:bodyPr>
          <a:lstStyle/>
          <a:p>
            <a:r>
              <a:rPr lang="en-US" dirty="0"/>
              <a:t>QA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F725C723-D324-3121-79DD-E895FC283C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lvl="0"/>
            <a:r>
              <a:rPr lang="en-US" dirty="0"/>
              <a:t>Step 4:</a:t>
            </a:r>
          </a:p>
        </p:txBody>
      </p:sp>
      <p:sp>
        <p:nvSpPr>
          <p:cNvPr id="108" name="Text Placeholder 107">
            <a:extLst>
              <a:ext uri="{FF2B5EF4-FFF2-40B4-BE49-F238E27FC236}">
                <a16:creationId xmlns:a16="http://schemas.microsoft.com/office/drawing/2014/main" id="{6BA06F96-6BE4-4466-344F-D7F1CEBB756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lvl="0"/>
            <a:r>
              <a:rPr lang="en-US" dirty="0"/>
              <a:t>Deployment (2-3 days)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C6D562-243A-2CB7-8AF0-7733D7BC28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97289" y="1393714"/>
            <a:ext cx="8554732" cy="438776"/>
          </a:xfrm>
        </p:spPr>
        <p:txBody>
          <a:bodyPr/>
          <a:lstStyle/>
          <a:p>
            <a:r>
              <a:rPr lang="en-US" sz="1600" dirty="0"/>
              <a:t>A flowchart showing each stage of the value stream with time estimates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5874C12F-8812-2096-8060-F088B62ED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3" idx="2"/>
          </p:cNvCxnSpPr>
          <p:nvPr/>
        </p:nvCxnSpPr>
        <p:spPr>
          <a:xfrm rot="16200000" flipH="1">
            <a:off x="2199481" y="3695700"/>
            <a:ext cx="1270794" cy="565943"/>
          </a:xfrm>
          <a:prstGeom prst="bentConnector2">
            <a:avLst/>
          </a:prstGeom>
          <a:ln>
            <a:solidFill>
              <a:schemeClr val="bg1"/>
            </a:solidFill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05C0612-907D-A1B0-77EB-156D85AE1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80" idx="1"/>
          </p:cNvCxnSpPr>
          <p:nvPr/>
        </p:nvCxnSpPr>
        <p:spPr>
          <a:xfrm rot="5400000" flipH="1" flipV="1">
            <a:off x="3971131" y="3018632"/>
            <a:ext cx="1270794" cy="569119"/>
          </a:xfrm>
          <a:prstGeom prst="bentConnector2">
            <a:avLst/>
          </a:prstGeom>
          <a:ln>
            <a:solidFill>
              <a:schemeClr val="bg1"/>
            </a:solidFill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6EBA5F2-CBC4-5DAB-A7BE-650C68443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86" idx="1"/>
          </p:cNvCxnSpPr>
          <p:nvPr/>
        </p:nvCxnSpPr>
        <p:spPr>
          <a:xfrm rot="16200000" flipH="1">
            <a:off x="5780763" y="3736856"/>
            <a:ext cx="1274279" cy="486495"/>
          </a:xfrm>
          <a:prstGeom prst="bentConnector2">
            <a:avLst/>
          </a:prstGeom>
          <a:ln>
            <a:solidFill>
              <a:schemeClr val="bg1"/>
            </a:solidFill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F0B745C-817B-528D-B36C-5CC1B9BDD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86" idx="0"/>
            <a:endCxn id="82" idx="1"/>
          </p:cNvCxnSpPr>
          <p:nvPr/>
        </p:nvCxnSpPr>
        <p:spPr>
          <a:xfrm rot="5400000" flipH="1" flipV="1">
            <a:off x="7514829" y="3020617"/>
            <a:ext cx="1272381" cy="569912"/>
          </a:xfrm>
          <a:prstGeom prst="bentConnector2">
            <a:avLst/>
          </a:prstGeom>
          <a:ln>
            <a:solidFill>
              <a:schemeClr val="bg1"/>
            </a:solidFill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E671AD-D9DD-9E29-3E4D-55EF7A94910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Step 2: </a:t>
            </a:r>
          </a:p>
          <a:p>
            <a:r>
              <a:rPr lang="en-US" b="0" dirty="0"/>
              <a:t>QA (1-2 days)</a:t>
            </a:r>
          </a:p>
        </p:txBody>
      </p:sp>
    </p:spTree>
    <p:extLst>
      <p:ext uri="{BB962C8B-B14F-4D97-AF65-F5344CB8AC3E}">
        <p14:creationId xmlns:p14="http://schemas.microsoft.com/office/powerpoint/2010/main" val="1221093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3C9355A3-D3D7-6C22-BE38-D7A5828CC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737" y="3902689"/>
            <a:ext cx="11192526" cy="835740"/>
          </a:xfrm>
        </p:spPr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48A8DFA-8625-35E2-036F-97DCEB69F9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356" y="4668254"/>
            <a:ext cx="11192526" cy="104838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• 	Lead time and processing time are essential metrics for understanding delivery speed.</a:t>
            </a:r>
          </a:p>
          <a:p>
            <a:r>
              <a:rPr lang="en-US" dirty="0"/>
              <a:t>• 	Shortening lead time improves customer satisfaction and team efficiency.</a:t>
            </a:r>
          </a:p>
          <a:p>
            <a:r>
              <a:rPr lang="en-US" dirty="0"/>
              <a:t>• 	DevOps practices help close the gap between lead time and processing time.</a:t>
            </a:r>
          </a:p>
        </p:txBody>
      </p:sp>
      <p:pic>
        <p:nvPicPr>
          <p:cNvPr id="8" name="Picture Placeholder 7" descr="A close-up of a person's hand on a book">
            <a:extLst>
              <a:ext uri="{FF2B5EF4-FFF2-40B4-BE49-F238E27FC236}">
                <a16:creationId xmlns:a16="http://schemas.microsoft.com/office/drawing/2014/main" id="{252EC82F-DF8E-A54F-52E8-8053E25625D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684" b="684"/>
          <a:stretch/>
        </p:blipFill>
        <p:spPr/>
      </p:pic>
    </p:spTree>
    <p:extLst>
      <p:ext uri="{BB962C8B-B14F-4D97-AF65-F5344CB8AC3E}">
        <p14:creationId xmlns:p14="http://schemas.microsoft.com/office/powerpoint/2010/main" val="318602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226C9-4C03-EBB0-5550-BF7712886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342" y="594919"/>
            <a:ext cx="4985995" cy="3527901"/>
          </a:xfrm>
          <a:solidFill>
            <a:srgbClr val="5A68CE"/>
          </a:solidFill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D45BE16D-C734-39D9-31F9-204C6D152A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49217" y="532112"/>
            <a:ext cx="3434141" cy="845574"/>
          </a:xfrm>
        </p:spPr>
        <p:txBody>
          <a:bodyPr>
            <a:normAutofit/>
          </a:bodyPr>
          <a:lstStyle/>
          <a:p>
            <a:r>
              <a:rPr lang="en-US" sz="2800" dirty="0"/>
              <a:t>References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5484A3-ABB4-4CF0-34E6-F8DEDDC42ECE}"/>
              </a:ext>
            </a:extLst>
          </p:cNvPr>
          <p:cNvSpPr txBox="1"/>
          <p:nvPr/>
        </p:nvSpPr>
        <p:spPr>
          <a:xfrm>
            <a:off x="5664337" y="1461249"/>
            <a:ext cx="594001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Kim, G., Humble, J., Debois, P., Willis, J., &amp; </a:t>
            </a:r>
            <a:r>
              <a:rPr lang="en-US" dirty="0" err="1">
                <a:solidFill>
                  <a:schemeClr val="bg1"/>
                </a:solidFill>
              </a:rPr>
              <a:t>Allspaw</a:t>
            </a:r>
            <a:r>
              <a:rPr lang="en-US" dirty="0">
                <a:solidFill>
                  <a:schemeClr val="bg1"/>
                </a:solidFill>
              </a:rPr>
              <a:t>, J. (2016). The DevOps Handbook: How to Create World-Class Agility, Reliability, &amp; Security in Technology Organizations (2nd ed.). IT Revolution Press.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Team, E. (2024, October). </a:t>
            </a:r>
            <a:r>
              <a:rPr lang="en-US" i="1" dirty="0">
                <a:solidFill>
                  <a:schemeClr val="bg1"/>
                </a:solidFill>
              </a:rPr>
              <a:t>COVID-19 Situation: Six Sigma Ongoing Training Announcements</a:t>
            </a:r>
            <a:r>
              <a:rPr lang="en-US" dirty="0">
                <a:solidFill>
                  <a:schemeClr val="bg1"/>
                </a:solidFill>
              </a:rPr>
              <a:t>. SixSigma.us. </a:t>
            </a:r>
            <a:r>
              <a:rPr lang="en-US" dirty="0">
                <a:solidFill>
                  <a:schemeClr val="bg1"/>
                </a:solidFill>
                <a:hlinkClick r:id="rId3"/>
              </a:rPr>
              <a:t>https://www.6sigma.us/manufacturing/cycle-time-vs-lead-time/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</a:rPr>
              <a:t>The Enterprise Leader’s Guide to Managing DevOps Value Streams</a:t>
            </a:r>
            <a:r>
              <a:rPr lang="en-US" dirty="0">
                <a:solidFill>
                  <a:schemeClr val="bg1"/>
                </a:solidFill>
              </a:rPr>
              <a:t>. (n.d.). Retrieved October 27, 2025, from </a:t>
            </a:r>
            <a:r>
              <a:rPr lang="en-US" dirty="0">
                <a:solidFill>
                  <a:schemeClr val="bg1"/>
                </a:solidFill>
                <a:hlinkClick r:id="rId4"/>
              </a:rPr>
              <a:t>https://www.rocketsoftware.com/sites/default/files/resource_files/Managing-DevOps-Value-Streams-eBook.pdf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‌</a:t>
            </a:r>
          </a:p>
          <a:p>
            <a:endParaRPr lang="en-US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BACAFE35-9B14-56DF-E609-66EB613EB9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91431" y="6080000"/>
            <a:ext cx="5933284" cy="365125"/>
          </a:xfrm>
        </p:spPr>
        <p:txBody>
          <a:bodyPr/>
          <a:lstStyle/>
          <a:p>
            <a:pPr algn="ctr"/>
            <a:r>
              <a:rPr lang="en-US" dirty="0"/>
              <a:t>Colby king module 1.2 assignment 10-26-2025</a:t>
            </a:r>
          </a:p>
        </p:txBody>
      </p:sp>
    </p:spTree>
    <p:extLst>
      <p:ext uri="{BB962C8B-B14F-4D97-AF65-F5344CB8AC3E}">
        <p14:creationId xmlns:p14="http://schemas.microsoft.com/office/powerpoint/2010/main" val="321953419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">
      <a:dk1>
        <a:srgbClr val="000000"/>
      </a:dk1>
      <a:lt1>
        <a:srgbClr val="FFFFFF"/>
      </a:lt1>
      <a:dk2>
        <a:srgbClr val="242F41"/>
      </a:dk2>
      <a:lt2>
        <a:srgbClr val="E2E6E8"/>
      </a:lt2>
      <a:accent1>
        <a:srgbClr val="CE7242"/>
      </a:accent1>
      <a:accent2>
        <a:srgbClr val="4050C6"/>
      </a:accent2>
      <a:accent3>
        <a:srgbClr val="5A68CE"/>
      </a:accent3>
      <a:accent4>
        <a:srgbClr val="BC30AF"/>
      </a:accent4>
      <a:accent5>
        <a:srgbClr val="A042CE"/>
      </a:accent5>
      <a:accent6>
        <a:srgbClr val="6444C2"/>
      </a:accent6>
      <a:hlink>
        <a:srgbClr val="3B8AB3"/>
      </a:hlink>
      <a:folHlink>
        <a:srgbClr val="7F7F7F"/>
      </a:folHlink>
    </a:clrScheme>
    <a:fontScheme name="Custom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00870617_Win32_SL_v4" id="{352587A7-A0EF-4556-B874-046F84C2953A}" vid="{B8F94B47-5699-492D-880B-93801CB3A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32324C-71C3-4F1C-A370-A2665FF5CDF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376DE935-925F-49AD-A9C2-6284C7807A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E3D3917-8912-4844-9F02-0D751C13D8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daf2ed69-9f28-4efe-83df-9ac8f3063fe3}" enabled="1" method="Standard" siteId="{8a4925a9-fd8e-4866-b31c-f719fb05dce6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Classic corporate teach a course</Template>
  <TotalTime>1</TotalTime>
  <Words>626</Words>
  <Application>Microsoft Office PowerPoint</Application>
  <PresentationFormat>Widescreen</PresentationFormat>
  <Paragraphs>75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Gill Sans MT</vt:lpstr>
      <vt:lpstr>Wingdings 2</vt:lpstr>
      <vt:lpstr>Custom</vt:lpstr>
      <vt:lpstr>the  Technology Value Stream </vt:lpstr>
      <vt:lpstr>Why it matters? </vt:lpstr>
      <vt:lpstr>What Is a Technology Value Stream?</vt:lpstr>
      <vt:lpstr>Lead Time vs. Processing Time </vt:lpstr>
      <vt:lpstr>REAL WORLD EXAMPLE</vt:lpstr>
      <vt:lpstr>Common Bottlenecks in the Value Stream</vt:lpstr>
      <vt:lpstr>Value Stream Map</vt:lpstr>
      <vt:lpstr>Key Takeaways</vt:lpstr>
      <vt:lpstr>Thank you</vt:lpstr>
    </vt:vector>
  </TitlesOfParts>
  <Company>Pitney Bowes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Colby King</dc:creator>
  <cp:lastModifiedBy>Colby King</cp:lastModifiedBy>
  <cp:revision>1</cp:revision>
  <dcterms:created xsi:type="dcterms:W3CDTF">2025-10-27T01:43:46Z</dcterms:created>
  <dcterms:modified xsi:type="dcterms:W3CDTF">2025-10-27T03:36:11Z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ClassificationContentMarkingFooterLocations">
    <vt:lpwstr>Custom:8</vt:lpwstr>
  </property>
  <property fmtid="{D5CDD505-2E9C-101B-9397-08002B2CF9AE}" pid="4" name="ClassificationContentMarkingFooterText">
    <vt:lpwstr>Pitney Bowes - Confidential</vt:lpwstr>
  </property>
</Properties>
</file>